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bdd487c6e3243fd" /><Relationship Type="http://schemas.openxmlformats.org/officeDocument/2006/relationships/extended-properties" Target="/docProps/app.xml" Id="Rc4532f1dde714f23" /><Relationship Type="http://schemas.openxmlformats.org/officeDocument/2006/relationships/officeDocument" Target="/ppt/presentation.xml" Id="Ra4b11badd779484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bdcc03bd0a2476e"/>
  </p:sldMasterIdLst>
  <p:notesMasterIdLst>
    <p:notesMasterId xmlns:r="http://schemas.openxmlformats.org/officeDocument/2006/relationships" r:id="R1b670fd6879545f0"/>
  </p:notesMasterIdLst>
  <p:sldIdLst>
    <p:sldId xmlns:r="http://schemas.openxmlformats.org/officeDocument/2006/relationships" id="256" r:id="Rc8c4a870121045b4"/>
    <p:sldId xmlns:r="http://schemas.openxmlformats.org/officeDocument/2006/relationships" id="257" r:id="Re4730f5de58444c4"/>
    <p:sldId xmlns:r="http://schemas.openxmlformats.org/officeDocument/2006/relationships" id="258" r:id="Rfcb93ef947f04bde"/>
    <p:sldId xmlns:r="http://schemas.openxmlformats.org/officeDocument/2006/relationships" id="259" r:id="R92d7449a8a84483a"/>
    <p:sldId xmlns:r="http://schemas.openxmlformats.org/officeDocument/2006/relationships" id="260" r:id="Rbe86f7021e6f4cd0"/>
    <p:sldId xmlns:r="http://schemas.openxmlformats.org/officeDocument/2006/relationships" id="261" r:id="R27620524b8dc49c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e3d55c3c82a4c8d" /><Relationship Type="http://schemas.openxmlformats.org/officeDocument/2006/relationships/slideMaster" Target="/ppt/slideMasters/slideMaster1.xml" Id="Rbbdcc03bd0a2476e" /><Relationship Type="http://schemas.openxmlformats.org/officeDocument/2006/relationships/notesMaster" Target="/ppt/notesMasters/notesMaster1.xml" Id="R1b670fd6879545f0" /><Relationship Type="http://schemas.openxmlformats.org/officeDocument/2006/relationships/presProps" Target="/ppt/presProps.xml" Id="R44365e335e7048e2" /><Relationship Type="http://schemas.openxmlformats.org/officeDocument/2006/relationships/tableStyles" Target="/ppt/tableStyles.xml" Id="Rcc9f400e26054738" /><Relationship Type="http://schemas.openxmlformats.org/officeDocument/2006/relationships/slide" Target="/ppt/slides/slide1.xml" Id="Rc8c4a870121045b4" /><Relationship Type="http://schemas.openxmlformats.org/officeDocument/2006/relationships/slide" Target="/ppt/slides/slide2.xml" Id="Re4730f5de58444c4" /><Relationship Type="http://schemas.openxmlformats.org/officeDocument/2006/relationships/slide" Target="/ppt/slides/slide3.xml" Id="Rfcb93ef947f04bde" /><Relationship Type="http://schemas.openxmlformats.org/officeDocument/2006/relationships/slide" Target="/ppt/slides/slide4.xml" Id="R92d7449a8a84483a" /><Relationship Type="http://schemas.openxmlformats.org/officeDocument/2006/relationships/slide" Target="/ppt/slides/slide5.xml" Id="Rbe86f7021e6f4cd0" /><Relationship Type="http://schemas.openxmlformats.org/officeDocument/2006/relationships/slide" Target="/ppt/slides/slide6.xml" Id="R27620524b8dc49c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9c2d3f62af344c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04800" dist="196132" dir="3656724">
              <a:srgbClr val="000000">
                <a:alpha val="3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40128cdd0704a00" /><Relationship Type="http://schemas.openxmlformats.org/officeDocument/2006/relationships/notesMaster" Target="/ppt/notesMasters/notesMaster1.xml" Id="Rfa12f73529204f5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a7406e9a607448b" /><Relationship Type="http://schemas.openxmlformats.org/officeDocument/2006/relationships/notesMaster" Target="/ppt/notesMasters/notesMaster1.xml" Id="R054ba90c857e473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a1d68139b5449e2" /><Relationship Type="http://schemas.openxmlformats.org/officeDocument/2006/relationships/notesMaster" Target="/ppt/notesMasters/notesMaster1.xml" Id="R92ae64ce62fe439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907d9693b744ac1" /><Relationship Type="http://schemas.openxmlformats.org/officeDocument/2006/relationships/notesMaster" Target="/ppt/notesMasters/notesMaster1.xml" Id="Re7ae69dbf5d1408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180901debf04a5e" /><Relationship Type="http://schemas.openxmlformats.org/officeDocument/2006/relationships/notesMaster" Target="/ppt/notesMasters/notesMaster1.xml" Id="R09739a77bb2f473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e857ca1c0e848e5" /><Relationship Type="http://schemas.openxmlformats.org/officeDocument/2006/relationships/notesMaster" Target="/ppt/notesMasters/notesMaster1.xml" Id="R8976f47d4ea8490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Açılışı kısa tutun: proje adı, yarışma ve seçilen yetkinlik.</a:t>
            </a:r>
          </a:p>
          <a:p xmlns:a="http://schemas.openxmlformats.org/drawingml/2006/main">
            <a:r>
              <a:t>Oyunu anlatmaya başlamadan önce görselin birkaç saniye çalışmasına izin verin.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Blue Rescue project screenshot: _site/public/images/games/blue-rescue/menu.png</a:t>
            </a:r>
          </a:p>
          <a:p xmlns:a="http://schemas.openxmlformats.org/drawingml/2006/main">
            <a:r>
              <a:t>- Competition and presenter details: user-provided redesign brief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 slaytta savunma yapar gibi konuşmayın; bağlantı zaten basit ve kişisel.</a:t>
            </a:r>
          </a:p>
          <a:p xmlns:a="http://schemas.openxmlformats.org/drawingml/2006/main">
            <a:r>
              <a:t>GÖKBEY ile oyundaki özgün helikopter arasındaki izin sınırını kısa notla netleştirin.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context and wording constraints: user-provided redesign brief</a:t>
            </a:r>
          </a:p>
          <a:p xmlns:a="http://schemas.openxmlformats.org/drawingml/2006/main">
            <a:r>
              <a:t>- Gameplay screenshot: _site/public/images/games/blue-rescue/gameplay.png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Kontrolü tek cümleyle gösterin; ayrıntıyı canlı demoda bırakın.</a:t>
            </a:r>
          </a:p>
          <a:p xmlns:a="http://schemas.openxmlformats.org/drawingml/2006/main">
            <a:r>
              <a:t>Oyunun döngüsü: uç, kurtar, kaç ve skoru yükselt.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Gameplay screenshot: _site/public/images/games/blue-rescue/gameplay.png</a:t>
            </a:r>
          </a:p>
          <a:p xmlns:a="http://schemas.openxmlformats.org/drawingml/2006/main">
            <a:r>
              <a:t>- Mechanics and controls: Blue Rescue project and user-provided redesign brief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Burada 'yaratıcıyım' demeyin; önce ve sonra görüntülerinin konuşmasına izin verin.</a:t>
            </a:r>
          </a:p>
          <a:p xmlns:a="http://schemas.openxmlformats.org/drawingml/2006/main">
            <a:r>
              <a:t>İlk sürüm oynanıyordu. Sonraki turlarda hareketi, arayüzü ve geri bildirimi tek tek değiştirdim.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First-version screenshot: presentation-game-menu.png</a:t>
            </a:r>
          </a:p>
          <a:p xmlns:a="http://schemas.openxmlformats.org/drawingml/2006/main">
            <a:r>
              <a:t>- Current-version screenshot: _site/public/images/games/blue-rescue/menu.png</a:t>
            </a:r>
          </a:p>
          <a:p xmlns:a="http://schemas.openxmlformats.org/drawingml/2006/main">
            <a:r>
              <a:t>- Iteration changes: Blue Rescue project history and user-provided redesign brief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Gelecek planlarını üç ayrı ürün gibi değil, aynı oyunun açılabileceği üç yön olarak anlatın.</a:t>
            </a:r>
          </a:p>
          <a:p xmlns:a="http://schemas.openxmlformats.org/drawingml/2006/main">
            <a:r>
              <a:t>Gerçek platform ve marka kullanımı izin sürecine bağlıdır.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Concept visual: OpenAI-generated project asset future-concept.png, based on Blue Rescue visual style</a:t>
            </a:r>
          </a:p>
          <a:p xmlns:a="http://schemas.openxmlformats.org/drawingml/2006/main">
            <a:r>
              <a:t>- Future directions and permission note: user-provided redesign brief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Sunumu burada bitirin; sonuç paragrafı eklemeyin.</a:t>
            </a:r>
          </a:p>
          <a:p xmlns:a="http://schemas.openxmlformats.org/drawingml/2006/main">
            <a:r>
              <a:t>Jüriyi QR kodu tarayıp oyunu denemeye davet edin.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QR code: _site/public/images/games/blue-rescue/qr-volitanlabs.svg</a:t>
            </a:r>
          </a:p>
          <a:p xmlns:a="http://schemas.openxmlformats.org/drawingml/2006/main">
            <a:r>
              <a:t>- Live URL: https://volitanlabs.dev/tr/blue-rescue</a:t>
            </a:r>
          </a:p>
          <a:p xmlns:a="http://schemas.openxmlformats.org/drawingml/2006/main">
            <a:r>
              <a:t>- Competition context: user-provided redesign brief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43648deeb649f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95083a8db294e85" /><Relationship Type="http://schemas.openxmlformats.org/officeDocument/2006/relationships/slideLayout" Target="/ppt/slideLayouts/slideLayout1.xml" Id="Rbd66fa7927cc4cd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d66fa7927cc4cd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04800" dist="196132" dir="3656724">
              <a:srgbClr val="000000">
                <a:alpha val="3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093dbb105d4dc9" /><Relationship Type="http://schemas.openxmlformats.org/officeDocument/2006/relationships/image" Target="/ppt/media/image.jpeg" Id="R7a342979cb8d48cd" /><Relationship Type="http://schemas.openxmlformats.org/officeDocument/2006/relationships/notesSlide" Target="/ppt/notesSlides/notesSlide1.xml" Id="Raa0648006de8407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013fe834e0442f" /><Relationship Type="http://schemas.openxmlformats.org/officeDocument/2006/relationships/image" Target="/ppt/media/image2.jpeg" Id="R87093eec3edc45a4" /><Relationship Type="http://schemas.openxmlformats.org/officeDocument/2006/relationships/notesSlide" Target="/ppt/notesSlides/notesSlide2.xml" Id="R0dd9f43bbc0e496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a4add07883405f" /><Relationship Type="http://schemas.openxmlformats.org/officeDocument/2006/relationships/image" Target="/ppt/media/image3.jpeg" Id="R33c0bd37ff584a89" /><Relationship Type="http://schemas.openxmlformats.org/officeDocument/2006/relationships/notesSlide" Target="/ppt/notesSlides/notesSlide3.xml" Id="R2cf78daf2fc941c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fd49768b6a4cd0" /><Relationship Type="http://schemas.openxmlformats.org/officeDocument/2006/relationships/image" Target="/ppt/media/image.png" Id="R257a397d189e427d" /><Relationship Type="http://schemas.openxmlformats.org/officeDocument/2006/relationships/image" Target="/ppt/media/image4.jpeg" Id="R7a9237dd1d564142" /><Relationship Type="http://schemas.openxmlformats.org/officeDocument/2006/relationships/image" Target="/ppt/media/image5.jpeg" Id="R4ace10bf0bb54541" /><Relationship Type="http://schemas.openxmlformats.org/officeDocument/2006/relationships/notesSlide" Target="/ppt/notesSlides/notesSlide4.xml" Id="Rfb3dea1d6a244c3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6ac78e62714d37" /><Relationship Type="http://schemas.openxmlformats.org/officeDocument/2006/relationships/image" Target="/ppt/media/image2.png" Id="R0418c00d01a14873" /><Relationship Type="http://schemas.openxmlformats.org/officeDocument/2006/relationships/notesSlide" Target="/ppt/notesSlides/notesSlide5.xml" Id="Raaf9c5a258d2488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a5ad419d0c417f" /><Relationship Type="http://schemas.openxmlformats.org/officeDocument/2006/relationships/image" Target="/ppt/media/image.svg" Id="R5b5d8ad66a184f5c" /><Relationship Type="http://schemas.openxmlformats.org/officeDocument/2006/relationships/image" Target="/ppt/media/image.jpeg" Id="Ra0549abb625647f9" /><Relationship Type="http://schemas.openxmlformats.org/officeDocument/2006/relationships/notesSlide" Target="/ppt/notesSlides/notesSlide6.xml" Id="R09fcf8c1ade440c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417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1A80B3-8D83-45A2-8954-96F239B19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5CAFE5-A312-4C8F-8BB1-8BA08C246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233B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342979cb8d48cd"/>
          <a:srcRect xmlns:a="http://schemas.openxmlformats.org/drawingml/2006/main" l="0" t="3533" r="0" b="353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15300" y="0"/>
            <a:ext cx="340995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opening-sky">
            <a:extLst xmlns:a="http://schemas.openxmlformats.org/drawingml/2006/main">
              <a:ext uri="{FF2B5EF4-FFF2-40B4-BE49-F238E27FC236}">
                <a16:creationId xmlns:a16="http://schemas.microsoft.com/office/drawing/2014/main" id="{23CF83E8-4C1D-4688-AA3B-8852BFF10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055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1" i="0">
                <a:solidFill>
                  <a:srgbClr val="2DBEED"/>
                </a:solidFill>
              </a:defRPr>
            </a:pPr>
            <a:r>
              <a:rPr sz="1425" b="1" i="0">
                <a:solidFill>
                  <a:srgbClr val="2DBEED"/>
                </a:solidFill>
              </a:rPr>
              <a:t>SKY OLİMPİYATLARI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4D7343-67FB-4F3D-B3E0-AAC7503D8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66800"/>
            <a:ext cx="10477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opening-blue">
            <a:extLst xmlns:a="http://schemas.openxmlformats.org/drawingml/2006/main">
              <a:ext uri="{FF2B5EF4-FFF2-40B4-BE49-F238E27FC236}">
                <a16:creationId xmlns:a16="http://schemas.microsoft.com/office/drawing/2014/main" id="{2CDFEB27-9293-4484-8FD6-2E3E48F96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562100"/>
            <a:ext cx="5810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5700" b="1" i="0">
                <a:solidFill>
                  <a:srgbClr val="2DBEED"/>
                </a:solidFill>
              </a:defRPr>
            </a:pPr>
            <a:r>
              <a:rPr sz="5700" b="1" i="0">
                <a:solidFill>
                  <a:srgbClr val="2DBEED"/>
                </a:solidFill>
              </a:rPr>
              <a:t>BLUE</a:t>
            </a:r>
          </a:p>
        </p:txBody>
      </p:sp>
      <p:sp>
        <p:nvSpPr>
          <p:cNvPr id="7" name="opening-rescue">
            <a:extLst xmlns:a="http://schemas.openxmlformats.org/drawingml/2006/main">
              <a:ext uri="{FF2B5EF4-FFF2-40B4-BE49-F238E27FC236}">
                <a16:creationId xmlns:a16="http://schemas.microsoft.com/office/drawing/2014/main" id="{FA2B6155-31F1-4674-BF46-FDB2BA06B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76500"/>
            <a:ext cx="6286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6900" b="1" i="0">
                <a:solidFill>
                  <a:srgbClr val="F4F1E9"/>
                </a:solidFill>
              </a:defRPr>
            </a:pPr>
            <a:r>
              <a:rPr sz="6900" b="1" i="0">
                <a:solidFill>
                  <a:srgbClr val="F4F1E9"/>
                </a:solidFill>
              </a:rPr>
              <a:t>RESCUE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8278E5-0F4C-4421-89D1-0F5ED59FC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38550"/>
            <a:ext cx="495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83D9F3"/>
                </a:solidFill>
              </a:defRPr>
            </a:pPr>
            <a:r>
              <a:rPr sz="1950" b="0" i="0">
                <a:solidFill>
                  <a:srgbClr val="83D9F3"/>
                </a:solidFill>
              </a:rPr>
              <a:t>Yaratıcılık ve İnovasyon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774600-F130-4C59-B686-3F30E9632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F4F1E9"/>
                </a:solidFill>
              </a:defRPr>
            </a:pPr>
            <a:r>
              <a:rPr sz="1650" b="1" i="0">
                <a:solidFill>
                  <a:srgbClr val="F4F1E9"/>
                </a:solidFill>
              </a:rPr>
              <a:t>Muhammed Eren Gökceoğlu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B8A474-D83A-44B7-BB44-C9A856F48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00700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9EB5C5"/>
                </a:solidFill>
              </a:defRPr>
            </a:pPr>
            <a:r>
              <a:rPr sz="1350" b="0" i="0">
                <a:solidFill>
                  <a:srgbClr val="9EB5C5"/>
                </a:solidFill>
              </a:rPr>
              <a:t>Helikopter Isıl Mühendislik ve Akışkanlar Dinamiği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880336-2F24-4D90-BCE8-1EE5FAE73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6076950"/>
            <a:ext cx="590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350" b="1" i="0">
                <a:solidFill>
                  <a:srgbClr val="FF5B3D"/>
                </a:solidFill>
              </a:defRPr>
            </a:pPr>
            <a:r>
              <a:rPr sz="1350" b="1" i="0">
                <a:solidFill>
                  <a:srgbClr val="FF5B3D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87142978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D2ED9D-6948-4431-BF5B-DEBC956D7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0"/>
            <a:ext cx="44291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233B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093eec3edc45a4"/>
          <a:srcRect xmlns:a="http://schemas.openxmlformats.org/drawingml/2006/main" l="4915" t="0" r="491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58200" y="0"/>
            <a:ext cx="285750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why-title">
            <a:extLst xmlns:a="http://schemas.openxmlformats.org/drawingml/2006/main">
              <a:ext uri="{FF2B5EF4-FFF2-40B4-BE49-F238E27FC236}">
                <a16:creationId xmlns:a16="http://schemas.microsoft.com/office/drawing/2014/main" id="{7239E9B9-ABB9-4678-86E6-EB65CA625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6477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4200" b="1" i="0">
                <a:solidFill>
                  <a:srgbClr val="06121D"/>
                </a:solidFill>
              </a:defRPr>
            </a:pPr>
            <a:r>
              <a:rPr sz="4200" b="1" i="0">
                <a:solidFill>
                  <a:srgbClr val="06121D"/>
                </a:solidFill>
              </a:rPr>
              <a:t>Neden helikopter?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8EB530-8EF2-475E-8BA8-C363B9861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24000"/>
            <a:ext cx="914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1852EB-D39A-424B-A425-CD6C91E45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62150"/>
            <a:ext cx="61912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4650" b="1" i="0">
                <a:solidFill>
                  <a:srgbClr val="08233B"/>
                </a:solidFill>
              </a:defRPr>
            </a:pPr>
            <a:r>
              <a:rPr sz="4650" b="1" i="0">
                <a:solidFill>
                  <a:srgbClr val="08233B"/>
                </a:solidFill>
              </a:rPr>
              <a:t>Tema zaten</a:t>
            </a:r>
          </a:p>
          <a:p xmlns:a="http://schemas.openxmlformats.org/drawingml/2006/main">
            <a:pPr algn="l">
              <a:buNone/>
              <a:defRPr sz="4650" b="1" i="0">
                <a:solidFill>
                  <a:srgbClr val="08233B"/>
                </a:solidFill>
              </a:defRPr>
            </a:pPr>
            <a:r>
              <a:rPr sz="4650" b="1" i="0">
                <a:solidFill>
                  <a:srgbClr val="08233B"/>
                </a:solidFill>
              </a:rPr>
              <a:t>yakınımdaydı.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6AE550-233E-40BC-8DEE-266B3A32D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714750"/>
            <a:ext cx="6191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0" i="0">
                <a:solidFill>
                  <a:srgbClr val="0C3150"/>
                </a:solidFill>
              </a:defRPr>
            </a:pPr>
            <a:r>
              <a:rPr sz="1725" b="0" i="0">
                <a:solidFill>
                  <a:srgbClr val="0C3150"/>
                </a:solidFill>
              </a:rPr>
              <a:t>Şu anda helikopter analizi yapan bir bölümde staj yapıyorum. Teknisyenlik dönemimde de GÖKBEY prototipinde çalıştım.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E250B5-7548-4AF7-9F99-2D53EF881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24400"/>
            <a:ext cx="619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0" i="0">
                <a:solidFill>
                  <a:srgbClr val="0C3150"/>
                </a:solidFill>
              </a:defRPr>
            </a:pPr>
            <a:r>
              <a:rPr sz="1725" b="0" i="0">
                <a:solidFill>
                  <a:srgbClr val="0C3150"/>
                </a:solidFill>
              </a:rPr>
              <a:t>GÖKBEY, Türkiye için önemli bir yerli helikopter projesi. Ben de gençlerin havacılıkla küçük bir oyun üzerinden tanışmasını istedim.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5B950E-3381-4AA0-9D0D-05E179410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62650"/>
            <a:ext cx="67056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050" b="0" i="0">
                <a:solidFill>
                  <a:srgbClr val="607584"/>
                </a:solidFill>
              </a:defRPr>
            </a:pPr>
            <a:r>
              <a:rPr sz="1050" b="0" i="0">
                <a:solidFill>
                  <a:srgbClr val="607584"/>
                </a:solidFill>
              </a:rPr>
              <a:t>Oyundaki helikopter özgün bir tasarımdır ve GÖKBEY değildir. Resmî platform adı, görseli veya marka unsurları yalnızca gerekli kurumsal izinlerle kullanılacaktır.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8FFEC7-FF15-4712-8A03-436750D99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1912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1" i="0">
                <a:solidFill>
                  <a:srgbClr val="FF5B3D"/>
                </a:solidFill>
              </a:defRPr>
            </a:pPr>
            <a:r>
              <a:rPr sz="1200" b="1" i="0">
                <a:solidFill>
                  <a:srgbClr val="FF5B3D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4743274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417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F820A6-B3DE-402D-9DE2-95F369F9B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3524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75" b="1" i="0">
                <a:solidFill>
                  <a:srgbClr val="F4F1E9"/>
                </a:solidFill>
              </a:defRPr>
            </a:pPr>
            <a:r>
              <a:rPr sz="3675" b="1" i="0">
                <a:solidFill>
                  <a:srgbClr val="F4F1E9"/>
                </a:solidFill>
              </a:rPr>
              <a:t>Bir kurtarma</a:t>
            </a:r>
          </a:p>
          <a:p xmlns:a="http://schemas.openxmlformats.org/drawingml/2006/main">
            <a:pPr algn="l">
              <a:buNone/>
              <a:defRPr sz="3675" b="1" i="0">
                <a:solidFill>
                  <a:srgbClr val="F4F1E9"/>
                </a:solidFill>
              </a:defRPr>
            </a:pPr>
            <a:r>
              <a:rPr sz="3675" b="1" i="0">
                <a:solidFill>
                  <a:srgbClr val="F4F1E9"/>
                </a:solidFill>
              </a:rPr>
              <a:t>oyunu.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E59962-3D08-47CB-B248-AB2A23E47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76400"/>
            <a:ext cx="3524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 i="0">
                <a:solidFill>
                  <a:srgbClr val="83D9F3"/>
                </a:solidFill>
              </a:defRPr>
            </a:pPr>
            <a:r>
              <a:rPr sz="1650" b="0" i="0">
                <a:solidFill>
                  <a:srgbClr val="83D9F3"/>
                </a:solidFill>
              </a:rPr>
              <a:t>Tarayıcıda. Tek dokunuşla.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c0bd37ff584a89"/>
          <a:srcRect xmlns:a="http://schemas.openxmlformats.org/drawingml/2006/main" l="0" t="23169" r="0" b="2316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86500" y="0"/>
            <a:ext cx="59055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5FC2C0-BA62-4A95-9234-FAE8B4388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350" y="1066800"/>
            <a:ext cx="1905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041728"/>
                </a:solidFill>
              </a:defRPr>
            </a:pPr>
            <a:r>
              <a:rPr sz="2850" b="1" i="0">
                <a:solidFill>
                  <a:srgbClr val="041728"/>
                </a:solidFill>
              </a:rPr>
              <a:t>Uç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E85BA9-6450-4B36-85D7-CA5574AF9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2076450"/>
            <a:ext cx="247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041728"/>
                </a:solidFill>
              </a:defRPr>
            </a:pPr>
            <a:r>
              <a:rPr sz="2850" b="1" i="0">
                <a:solidFill>
                  <a:srgbClr val="041728"/>
                </a:solidFill>
              </a:rPr>
              <a:t>Kurtar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93F74A-4C50-4315-BE36-92A32EDF5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143250"/>
            <a:ext cx="4095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475" b="1" i="0">
                <a:solidFill>
                  <a:srgbClr val="041728"/>
                </a:solidFill>
              </a:defRPr>
            </a:pPr>
            <a:r>
              <a:rPr sz="2475" b="1" i="0">
                <a:solidFill>
                  <a:srgbClr val="041728"/>
                </a:solidFill>
              </a:rPr>
              <a:t>Engellerden kaç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2A3941-D7D1-46FE-A85A-1D65976F0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381500"/>
            <a:ext cx="350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041728"/>
                </a:solidFill>
              </a:defRPr>
            </a:pPr>
            <a:r>
              <a:rPr sz="2250" b="1" i="0">
                <a:solidFill>
                  <a:srgbClr val="041728"/>
                </a:solidFill>
              </a:rPr>
              <a:t>Skorunu yükselt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0C325F-1F14-47B2-8E6D-339850132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76550"/>
            <a:ext cx="4286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 i="0">
                <a:solidFill>
                  <a:srgbClr val="83D9F3"/>
                </a:solidFill>
              </a:defRPr>
            </a:pPr>
            <a:r>
              <a:rPr sz="2850" b="1" i="0">
                <a:solidFill>
                  <a:srgbClr val="83D9F3"/>
                </a:solidFill>
              </a:rPr>
              <a:t>Görev basit:</a:t>
            </a:r>
          </a:p>
          <a:p xmlns:a="http://schemas.openxmlformats.org/drawingml/2006/main">
            <a:pPr algn="l">
              <a:buNone/>
              <a:defRPr sz="2850" b="1" i="0">
                <a:solidFill>
                  <a:srgbClr val="83D9F3"/>
                </a:solidFill>
              </a:defRPr>
            </a:pPr>
            <a:r>
              <a:rPr sz="2850" b="1" i="0">
                <a:solidFill>
                  <a:srgbClr val="83D9F3"/>
                </a:solidFill>
              </a:rPr>
              <a:t>olabildiğince çok</a:t>
            </a:r>
          </a:p>
          <a:p xmlns:a="http://schemas.openxmlformats.org/drawingml/2006/main">
            <a:pPr algn="l">
              <a:buNone/>
              <a:defRPr sz="2850" b="1" i="0">
                <a:solidFill>
                  <a:srgbClr val="83D9F3"/>
                </a:solidFill>
              </a:defRPr>
            </a:pPr>
            <a:r>
              <a:rPr sz="2850" b="1" i="0">
                <a:solidFill>
                  <a:srgbClr val="83D9F3"/>
                </a:solidFill>
              </a:rPr>
              <a:t>insanı kurtar.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94FF87-59C2-42F2-A9A0-DB536CBA3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81650"/>
            <a:ext cx="304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F4F1E9"/>
                </a:solidFill>
              </a:defRPr>
            </a:pPr>
            <a:r>
              <a:rPr sz="2250" b="1" i="0">
                <a:solidFill>
                  <a:srgbClr val="F4F1E9"/>
                </a:solidFill>
              </a:rPr>
              <a:t>Basılı tut → yüksel</a:t>
            </a:r>
          </a:p>
          <a:p xmlns:a="http://schemas.openxmlformats.org/drawingml/2006/main">
            <a:pPr algn="l">
              <a:buNone/>
              <a:defRPr sz="2250" b="1" i="0">
                <a:solidFill>
                  <a:srgbClr val="F4F1E9"/>
                </a:solidFill>
              </a:defRPr>
            </a:pPr>
            <a:r>
              <a:rPr sz="2250" b="1" i="0">
                <a:solidFill>
                  <a:srgbClr val="F4F1E9"/>
                </a:solidFill>
              </a:rPr>
              <a:t>Bırak → alçal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92135B-5CD6-4A60-B415-A937B7ECC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619125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1" i="0">
                <a:solidFill>
                  <a:srgbClr val="FF5B3D"/>
                </a:solidFill>
              </a:defRPr>
            </a:pPr>
            <a:r>
              <a:rPr sz="1200" b="1" i="0">
                <a:solidFill>
                  <a:srgbClr val="FF5B3D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73045366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0EE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52DB3E-6D25-44C8-9C44-6B8C92B14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670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000" b="1" i="0">
                <a:solidFill>
                  <a:srgbClr val="06121D"/>
                </a:solidFill>
              </a:defRPr>
            </a:pPr>
            <a:r>
              <a:rPr sz="3000" b="1" i="0">
                <a:solidFill>
                  <a:srgbClr val="06121D"/>
                </a:solidFill>
              </a:rPr>
              <a:t>İlk sürüm çalışıyordu.</a:t>
            </a:r>
          </a:p>
          <a:p xmlns:a="http://schemas.openxmlformats.org/drawingml/2006/main">
            <a:pPr algn="l">
              <a:buNone/>
              <a:defRPr sz="3000" b="1" i="0">
                <a:solidFill>
                  <a:srgbClr val="06121D"/>
                </a:solidFill>
              </a:defRPr>
            </a:pPr>
            <a:r>
              <a:rPr sz="3000" b="1" i="0">
                <a:solidFill>
                  <a:srgbClr val="06121D"/>
                </a:solidFill>
              </a:rPr>
              <a:t>Oyun hissi sonradan geldi.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C38597-8791-4343-B811-DD3D8883B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27635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1" i="0">
                <a:solidFill>
                  <a:srgbClr val="62727C"/>
                </a:solidFill>
              </a:defRPr>
            </a:pPr>
            <a:r>
              <a:rPr sz="1425" b="1" i="0">
                <a:solidFill>
                  <a:srgbClr val="62727C"/>
                </a:solidFill>
              </a:rPr>
              <a:t>İLK SÜRÜM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6B4992-223D-4D47-A4B2-F94323F36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1276350"/>
            <a:ext cx="2952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1" i="0">
                <a:solidFill>
                  <a:srgbClr val="FF5B3D"/>
                </a:solidFill>
              </a:defRPr>
            </a:pPr>
            <a:r>
              <a:rPr sz="1425" b="1" i="0">
                <a:solidFill>
                  <a:srgbClr val="FF5B3D"/>
                </a:solidFill>
              </a:rPr>
              <a:t>ŞİMDİ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7a397d189e427d"/>
          <a:stretch xmlns:a="http://schemas.openxmlformats.org/drawingml/2006/main"/>
        </p:blipFill>
        <p:spPr>
          <a:xfrm xmlns:a="http://schemas.openxmlformats.org/drawingml/2006/main">
            <a:off x="1104900" y="1679039"/>
            <a:ext cx="2114550" cy="4585771"/>
          </a:xfrm>
          <a:prstGeom xmlns:a="http://schemas.openxmlformats.org/drawingml/2006/main" prst="rect">
            <a:avLst/>
          </a:prstGeom>
        </p:spPr>
      </p:pic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9237dd1d564142"/>
          <a:stretch xmlns:a="http://schemas.openxmlformats.org/drawingml/2006/main"/>
        </p:blipFill>
        <p:spPr>
          <a:xfrm xmlns:a="http://schemas.openxmlformats.org/drawingml/2006/main">
            <a:off x="5981700" y="1683873"/>
            <a:ext cx="2114550" cy="4576103"/>
          </a:xfrm>
          <a:prstGeom xmlns:a="http://schemas.openxmlformats.org/drawingml/2006/main" prst="rect">
            <a:avLst/>
          </a:prstGeom>
        </p:spPr>
      </p:pic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ce10bf0bb54541"/>
          <a:stretch xmlns:a="http://schemas.openxmlformats.org/drawingml/2006/main"/>
        </p:blipFill>
        <p:spPr>
          <a:xfrm xmlns:a="http://schemas.openxmlformats.org/drawingml/2006/main">
            <a:off x="8667750" y="2118531"/>
            <a:ext cx="1866900" cy="4040163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17DBDF-E460-4CCB-9BB4-5137A5B1D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181350"/>
            <a:ext cx="1428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5250" b="1" i="0">
                <a:solidFill>
                  <a:srgbClr val="FF5B3D"/>
                </a:solidFill>
              </a:defRPr>
            </a:pPr>
            <a:r>
              <a:rPr sz="5250" b="1" i="0">
                <a:solidFill>
                  <a:srgbClr val="FF5B3D"/>
                </a:solidFill>
              </a:rPr>
              <a:t>→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037A74-C994-4B6B-AE79-1CDE40A9D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6410325"/>
            <a:ext cx="990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0C3150"/>
                </a:solidFill>
              </a:defRPr>
            </a:pPr>
            <a:r>
              <a:rPr sz="1350" b="0" i="0">
                <a:solidFill>
                  <a:srgbClr val="0C3150"/>
                </a:solidFill>
              </a:rPr>
              <a:t>Daha temiz HUD  •  Helikopter eğimi ve rotor  •  Kurtarma ve skor geri bildirimi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462F79-5CCE-4B8D-A8FD-B29DC59B8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62103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1" i="0">
                <a:solidFill>
                  <a:srgbClr val="FF5B3D"/>
                </a:solidFill>
              </a:defRPr>
            </a:pPr>
            <a:r>
              <a:rPr sz="1200" b="1" i="0">
                <a:solidFill>
                  <a:srgbClr val="FF5B3D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2305547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417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18c00d01a14873"/>
          <a:srcRect xmlns:a="http://schemas.openxmlformats.org/drawingml/2006/main" l="0" t="10438" r="0" b="1043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1428750"/>
            <a:ext cx="12192000" cy="54292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DA9D7F-C138-4B72-9DC9-0D7E340FA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52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417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A28938-7F37-4ECC-95F5-750722385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0050"/>
            <a:ext cx="857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4050" b="1" i="0">
                <a:solidFill>
                  <a:srgbClr val="F4F1E9"/>
                </a:solidFill>
              </a:defRPr>
            </a:pPr>
            <a:r>
              <a:rPr sz="4050" b="1" i="0">
                <a:solidFill>
                  <a:srgbClr val="F4F1E9"/>
                </a:solidFill>
              </a:rPr>
              <a:t>Gelecekte nereye gidebilir?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9D5F32-A03B-476A-BD80-347C3745E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04900"/>
            <a:ext cx="6858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0" i="0">
                <a:solidFill>
                  <a:srgbClr val="83D9F3"/>
                </a:solidFill>
              </a:defRPr>
            </a:pPr>
            <a:r>
              <a:rPr sz="1725" b="0" i="0">
                <a:solidFill>
                  <a:srgbClr val="83D9F3"/>
                </a:solidFill>
              </a:rPr>
              <a:t>Aynı basit uçuş sistemi, bambaşka görevler.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CBF9FA-B9FB-40E3-BF7A-46B57E678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276850"/>
            <a:ext cx="12192000" cy="1581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41728">
              <a:alpha val="84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EBC6A2-320F-4C16-B543-2DD59D969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524500"/>
            <a:ext cx="32194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F4F1E9"/>
                </a:solidFill>
              </a:defRPr>
            </a:pPr>
            <a:r>
              <a:rPr sz="1500" b="1" i="0">
                <a:solidFill>
                  <a:srgbClr val="F4F1E9"/>
                </a:solidFill>
              </a:rPr>
              <a:t>YANGIN SÖNDÜRME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01DD3D-5C87-4193-A53C-A1E6D1037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867400"/>
            <a:ext cx="3219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83D9F3"/>
                </a:solidFill>
              </a:defRPr>
            </a:pPr>
            <a:r>
              <a:rPr sz="1200" b="0" i="0">
                <a:solidFill>
                  <a:srgbClr val="83D9F3"/>
                </a:solidFill>
              </a:rPr>
              <a:t>Su bırakma görevleri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071106-603C-421D-B80A-41A28C5D5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5524500"/>
            <a:ext cx="3409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F4F1E9"/>
                </a:solidFill>
              </a:defRPr>
            </a:pPr>
            <a:r>
              <a:rPr sz="1500" b="1" i="0">
                <a:solidFill>
                  <a:srgbClr val="F4F1E9"/>
                </a:solidFill>
              </a:rPr>
              <a:t>TAHLİYE &amp; ARAMA-KURTARMA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5A9D30-68AC-4798-B2E8-0D9086FF9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5867400"/>
            <a:ext cx="3409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83D9F3"/>
                </a:solidFill>
              </a:defRPr>
            </a:pPr>
            <a:r>
              <a:rPr sz="1200" b="0" i="0">
                <a:solidFill>
                  <a:srgbClr val="83D9F3"/>
                </a:solidFill>
              </a:rPr>
              <a:t>Yeni hedefler ve araziler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B70225-DB26-4672-B076-D7BA95CAA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5524500"/>
            <a:ext cx="3028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 i="0">
                <a:solidFill>
                  <a:srgbClr val="F4F1E9"/>
                </a:solidFill>
              </a:defRPr>
            </a:pPr>
            <a:r>
              <a:rPr sz="1500" b="1" i="0">
                <a:solidFill>
                  <a:srgbClr val="F4F1E9"/>
                </a:solidFill>
              </a:rPr>
              <a:t>FARKLI HELİKOPTER SINIFLARI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36B933-3967-42C5-95ED-036E75095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5867400"/>
            <a:ext cx="3028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0" i="0">
                <a:solidFill>
                  <a:srgbClr val="83D9F3"/>
                </a:solidFill>
              </a:defRPr>
            </a:pPr>
            <a:r>
              <a:rPr sz="1200" b="0" i="0">
                <a:solidFill>
                  <a:srgbClr val="83D9F3"/>
                </a:solidFill>
              </a:rPr>
              <a:t>Genel amaç • hava ambulansı • taarruz teması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17C39D-CAE3-42F7-AFC0-08FE4C91D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38900"/>
            <a:ext cx="952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0" i="0">
                <a:solidFill>
                  <a:srgbClr val="9EB5C5"/>
                </a:solidFill>
              </a:defRPr>
            </a:pPr>
            <a:r>
              <a:rPr sz="975" b="0" i="0">
                <a:solidFill>
                  <a:srgbClr val="9EB5C5"/>
                </a:solidFill>
              </a:rPr>
              <a:t>Gerçek platform, marka ve görseller yalnızca gerekli izinlerle kullanılacaktır.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5B30A9-0889-4FE0-A8BA-E50CE3A17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125" b="1" i="0">
                <a:solidFill>
                  <a:srgbClr val="FF5B3D"/>
                </a:solidFill>
              </a:defRPr>
            </a:pPr>
            <a:r>
              <a:rPr sz="1125" b="1" i="0">
                <a:solidFill>
                  <a:srgbClr val="FF5B3D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918549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417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1A63F5-5C24-4AF0-AF83-4804753FD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BE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D98DAE-F3AB-475D-96B8-C37182F17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495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 i="0">
                <a:solidFill>
                  <a:srgbClr val="2DBEED"/>
                </a:solidFill>
              </a:defRPr>
            </a:pPr>
            <a:r>
              <a:rPr sz="1350" b="1" i="0">
                <a:solidFill>
                  <a:srgbClr val="2DBEED"/>
                </a:solidFill>
              </a:rPr>
              <a:t>SKY OLİMPİYATLARI 2026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B6D9AB-9CE4-4452-BDBA-716C9F493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66850"/>
            <a:ext cx="62865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6150" b="1" i="0">
                <a:solidFill>
                  <a:srgbClr val="F4F1E9"/>
                </a:solidFill>
              </a:defRPr>
            </a:pPr>
            <a:r>
              <a:rPr sz="6150" b="1" i="0">
                <a:solidFill>
                  <a:srgbClr val="F4F1E9"/>
                </a:solidFill>
              </a:rPr>
              <a:t>Şimdi siz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4F1E9"/>
                </a:solidFill>
              </a:defRPr>
            </a:pPr>
            <a:r>
              <a:rPr sz="6150" b="1" i="0">
                <a:solidFill>
                  <a:srgbClr val="F4F1E9"/>
                </a:solidFill>
              </a:rPr>
              <a:t>oynayın.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7744DB-83D9-430E-A71E-45E1A829F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14750"/>
            <a:ext cx="1047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B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77DFFD-F331-4EDE-B262-732A15CC7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57650"/>
            <a:ext cx="5334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83D9F3"/>
                </a:solidFill>
              </a:defRPr>
            </a:pPr>
            <a:r>
              <a:rPr sz="2100" b="0" i="0">
                <a:solidFill>
                  <a:srgbClr val="83D9F3"/>
                </a:solidFill>
              </a:rPr>
              <a:t>Tarayın, açın, oynayın.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3E6B65-076B-4721-9F42-CB5BC6B87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10150"/>
            <a:ext cx="590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D95B"/>
                </a:solidFill>
              </a:defRPr>
            </a:pPr>
            <a:r>
              <a:rPr sz="1800" b="1" i="0">
                <a:solidFill>
                  <a:srgbClr val="FFD95B"/>
                </a:solidFill>
              </a:rPr>
              <a:t>volitanlabs.dev/tr/blue-rescue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C72BF1-B19C-4DDF-884C-A136DA18E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10250"/>
            <a:ext cx="590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 i="0">
                <a:solidFill>
                  <a:srgbClr val="9EB5C5"/>
                </a:solidFill>
              </a:defRPr>
            </a:pPr>
            <a:r>
              <a:rPr sz="1350" b="0" i="0">
                <a:solidFill>
                  <a:srgbClr val="9EB5C5"/>
                </a:solidFill>
              </a:rPr>
              <a:t>SKY Olimpiyatları için geliştirildi.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546A8B-9AC8-4922-927B-88817842D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1066800"/>
            <a:ext cx="3352800" cy="3352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9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10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549abb625647f9">
            <a:extLst>
              <a:ext uri="{96DAC541-7B7A-43D3-8B79-37D633B846F1}">
                <asvg:svgBlip xmlns:asvg="http://schemas.microsoft.com/office/drawing/2016/SVG/main" r:embed="R5b5d8ad66a184f5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8020050" y="1314450"/>
            <a:ext cx="2857500" cy="285750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0140F4-61ED-4E94-A362-7C33826EE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810125"/>
            <a:ext cx="3524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BEED"/>
                </a:solidFill>
              </a:defRPr>
            </a:pPr>
            <a:r>
              <a:rPr sz="2550" b="1" i="0">
                <a:solidFill>
                  <a:srgbClr val="2DBEED"/>
                </a:solidFill>
              </a:rPr>
              <a:t>BLUE RESCUE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EEAEF3-9C1A-4465-BE86-FBD6F5941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5410200"/>
            <a:ext cx="352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 i="0">
                <a:solidFill>
                  <a:srgbClr val="FF5B3D"/>
                </a:solidFill>
              </a:defRPr>
            </a:pPr>
            <a:r>
              <a:rPr sz="1350" b="1" i="0">
                <a:solidFill>
                  <a:srgbClr val="FF5B3D"/>
                </a:solidFill>
              </a:rPr>
              <a:t>CANLI DEMO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682DAA-ADE1-4B4A-A6BA-5414F9627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0950" y="61912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1" i="0">
                <a:solidFill>
                  <a:srgbClr val="FF5B3D"/>
                </a:solidFill>
              </a:defRPr>
            </a:pPr>
            <a:r>
              <a:rPr sz="1200" b="1" i="0">
                <a:solidFill>
                  <a:srgbClr val="FF5B3D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70290250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04800" dist="196132" dir="3656724">
              <a:srgbClr val="000000">
                <a:alpha val="3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2026-09-03T18:43:10.9400000Z</dcterms:created>
  <dcterms:modified xsi:type="dcterms:W3CDTF">2026-09-03T18:43:10.9400000Z</dcterms:modified>
</coreProperties>
</file>